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6"/>
  </p:notesMasterIdLst>
  <p:sldIdLst>
    <p:sldId id="256" r:id="rId3"/>
    <p:sldId id="276" r:id="rId4"/>
    <p:sldId id="257" r:id="rId5"/>
    <p:sldId id="263" r:id="rId6"/>
    <p:sldId id="261" r:id="rId7"/>
    <p:sldId id="277" r:id="rId8"/>
    <p:sldId id="283" r:id="rId9"/>
    <p:sldId id="281" r:id="rId10"/>
    <p:sldId id="286" r:id="rId11"/>
    <p:sldId id="310" r:id="rId12"/>
    <p:sldId id="311" r:id="rId13"/>
    <p:sldId id="309" r:id="rId14"/>
    <p:sldId id="289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D2E1"/>
    <a:srgbClr val="99DABA"/>
    <a:srgbClr val="DA9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テーマ スタイル 1 - アクセント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テーマ スタイル 1 - アクセント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083E6E3-FA7D-4D7B-A595-EF9225AFEA82}" styleName="淡色スタイル 1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E8B1032C-EA38-4F05-BA0D-38AFFFC7BED3}" styleName="淡色スタイル 3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淡色スタイル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中間スタイル 1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87"/>
    <p:restoredTop sz="94598"/>
  </p:normalViewPr>
  <p:slideViewPr>
    <p:cSldViewPr>
      <p:cViewPr varScale="1">
        <p:scale>
          <a:sx n="92" d="100"/>
          <a:sy n="92" d="100"/>
        </p:scale>
        <p:origin x="168" y="14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2FF8A-4899-49C0-8C60-4DC8CBEDC3E6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6D7AE-D800-4044-BB50-217E18DF86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11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6D7AE-D800-4044-BB50-217E18DF869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196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free-powerpoint-templates-desig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4553519" y="3645024"/>
            <a:ext cx="305983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ja-JP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サクソン効果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" name="TextBox 6">
            <a:hlinkClick r:id="rId3"/>
          </p:cNvPr>
          <p:cNvSpPr txBox="1"/>
          <p:nvPr/>
        </p:nvSpPr>
        <p:spPr>
          <a:xfrm>
            <a:off x="0" y="6597932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 </a:t>
            </a:r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</a:t>
            </a: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Diagrams and Charts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452320" y="476672"/>
            <a:ext cx="1110013" cy="272795"/>
            <a:chOff x="3275856" y="1242391"/>
            <a:chExt cx="1656184" cy="407020"/>
          </a:xfrm>
        </p:grpSpPr>
        <p:sp>
          <p:nvSpPr>
            <p:cNvPr id="15" name="Rounded Rectangle 14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4337495" y="3654536"/>
            <a:ext cx="72008" cy="6368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/>
              <a:t>Classification of</a:t>
            </a:r>
            <a:r>
              <a:rPr kumimoji="1" lang="ja-JP" altLang="en-US" u="sng"/>
              <a:t> </a:t>
            </a:r>
            <a:r>
              <a:rPr kumimoji="1" lang="en-US" altLang="ja-JP" u="sng" dirty="0"/>
              <a:t>Case3</a:t>
            </a:r>
            <a:r>
              <a:rPr kumimoji="1" lang="ja-JP" altLang="en-US" u="sng"/>
              <a:t>（</a:t>
            </a:r>
            <a:r>
              <a:rPr kumimoji="1" lang="en-US" altLang="ja-JP" u="sng" dirty="0"/>
              <a:t>Random)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41850173-04ED-D149-8DD3-146402BD3C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882227"/>
              </p:ext>
            </p:extLst>
          </p:nvPr>
        </p:nvGraphicFramePr>
        <p:xfrm>
          <a:off x="2051720" y="4653136"/>
          <a:ext cx="6552729" cy="151827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936104">
                  <a:extLst>
                    <a:ext uri="{9D8B030D-6E8A-4147-A177-3AD203B41FA5}">
                      <a16:colId xmlns:a16="http://schemas.microsoft.com/office/drawing/2014/main" val="3712672334"/>
                    </a:ext>
                  </a:extLst>
                </a:gridCol>
                <a:gridCol w="936105">
                  <a:extLst>
                    <a:ext uri="{9D8B030D-6E8A-4147-A177-3AD203B41FA5}">
                      <a16:colId xmlns:a16="http://schemas.microsoft.com/office/drawing/2014/main" val="39560289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1597281863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1624003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10956307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112322806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25102837"/>
                    </a:ext>
                  </a:extLst>
                </a:gridCol>
              </a:tblGrid>
              <a:tr h="365763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Layer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1" u="none" strike="noStrike" dirty="0">
                          <a:effectLst/>
                        </a:rPr>
                        <a:t>1</a:t>
                      </a:r>
                      <a:endParaRPr lang="en-US" altLang="ja-JP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1" u="none" strike="noStrike">
                          <a:effectLst/>
                        </a:rPr>
                        <a:t>2</a:t>
                      </a:r>
                      <a:endParaRPr lang="en-US" altLang="ja-JP" sz="1100" b="1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1" u="none" strike="noStrike" dirty="0">
                          <a:effectLst/>
                        </a:rPr>
                        <a:t>3</a:t>
                      </a:r>
                      <a:endParaRPr lang="en-US" altLang="ja-JP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1" u="none" strike="noStrike" dirty="0">
                          <a:effectLst/>
                        </a:rPr>
                        <a:t>4</a:t>
                      </a:r>
                      <a:endParaRPr lang="en-US" altLang="ja-JP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sum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6767523"/>
                  </a:ext>
                </a:extLst>
              </a:tr>
              <a:tr h="36576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+mn-ea"/>
                        </a:rPr>
                        <a:t>Particle – 1500 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+mn-ea"/>
                        </a:rPr>
                        <a:t>]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18100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17984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34008179"/>
                  </a:ext>
                </a:extLst>
              </a:tr>
              <a:tr h="36576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+mn-ea"/>
                        </a:rPr>
                        <a:t>Particle – 3000 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+mn-ea"/>
                        </a:rPr>
                        <a:t>]</a:t>
                      </a: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18488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18296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18134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73328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43691933"/>
                  </a:ext>
                </a:extLst>
              </a:tr>
              <a:tr h="42098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100" u="none" strike="noStrike">
                          <a:effectLst/>
                        </a:rPr>
                        <a:t>割合</a:t>
                      </a:r>
                      <a:r>
                        <a:rPr lang="en-US" altLang="ja-JP" sz="1100" u="none" strike="noStrike" dirty="0">
                          <a:effectLst/>
                        </a:rPr>
                        <a:t>(</a:t>
                      </a:r>
                      <a:r>
                        <a:rPr lang="ja-JP" altLang="en-US" sz="1100" u="none" strike="noStrike">
                          <a:effectLst/>
                        </a:rPr>
                        <a:t>青</a:t>
                      </a:r>
                      <a:r>
                        <a:rPr lang="en-US" altLang="ja-JP" sz="1100" u="none" strike="noStrike" dirty="0">
                          <a:effectLst/>
                        </a:rPr>
                        <a:t>/</a:t>
                      </a:r>
                      <a:r>
                        <a:rPr lang="ja-JP" altLang="en-US" sz="1100" u="none" strike="noStrike">
                          <a:effectLst/>
                        </a:rPr>
                        <a:t>全体</a:t>
                      </a:r>
                      <a:r>
                        <a:rPr lang="en-US" altLang="ja-JP" sz="1100" u="none" strike="noStrike" dirty="0">
                          <a:effectLst/>
                        </a:rPr>
                        <a:t>)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0.494509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0.494117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0.497307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0.497923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0.495958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6896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2780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51681" y="3347540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Case3(Random)</a:t>
            </a:r>
            <a:r>
              <a:rPr kumimoji="1" lang="ja-JP" altLang="en-US"/>
              <a:t>では</a:t>
            </a:r>
            <a:r>
              <a:rPr kumimoji="1" lang="en-US" altLang="ja-JP" dirty="0"/>
              <a:t>Die</a:t>
            </a:r>
            <a:r>
              <a:rPr kumimoji="1" lang="ja-JP" altLang="en-US"/>
              <a:t>の中のどこでも粒子の割合が同になっている</a:t>
            </a:r>
            <a:endParaRPr kumimoji="1" lang="en-US" altLang="ja-JP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Case1,2</a:t>
            </a:r>
            <a:r>
              <a:rPr kumimoji="1" lang="ja-JP" altLang="en-US"/>
              <a:t>ともに、もともと上にある層の粒子が</a:t>
            </a:r>
            <a:r>
              <a:rPr kumimoji="1" lang="en-US" altLang="ja-JP" dirty="0"/>
              <a:t>Die</a:t>
            </a:r>
            <a:r>
              <a:rPr kumimoji="1" lang="ja-JP" altLang="en-US"/>
              <a:t>の中によく入っている</a:t>
            </a:r>
            <a:endParaRPr kumimoji="1" lang="en-US" altLang="ja-JP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1681" y="3799811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</a:t>
            </a:r>
            <a:r>
              <a:rPr kumimoji="1" lang="ja-JP" altLang="en-US"/>
              <a:t>　</a:t>
            </a:r>
            <a:r>
              <a:rPr kumimoji="1" lang="en-US" altLang="ja-JP" dirty="0"/>
              <a:t>-&gt; </a:t>
            </a:r>
            <a:r>
              <a:rPr kumimoji="1" lang="ja-JP" altLang="en-US"/>
              <a:t>落下中に密度差による分離が起きない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Die</a:t>
            </a:r>
            <a:r>
              <a:rPr kumimoji="1" lang="ja-JP" altLang="en-US"/>
              <a:t>真上が脱落した後は</a:t>
            </a:r>
            <a:r>
              <a:rPr kumimoji="1" lang="en-US" altLang="ja-JP" dirty="0"/>
              <a:t>,</a:t>
            </a:r>
            <a:r>
              <a:rPr kumimoji="1" lang="ja-JP" altLang="en-US"/>
              <a:t>傾斜のつく上の層がなだれ込みやすいから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94473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Epsilon</a:t>
            </a:r>
          </a:p>
        </p:txBody>
      </p:sp>
      <p:pic>
        <p:nvPicPr>
          <p:cNvPr id="3" name="epsilon（変換済み）">
            <a:hlinkClick r:id="" action="ppaction://media"/>
            <a:extLst>
              <a:ext uri="{FF2B5EF4-FFF2-40B4-BE49-F238E27FC236}">
                <a16:creationId xmlns:a16="http://schemas.microsoft.com/office/drawing/2014/main" id="{9FEB0A15-6DC9-4A42-A130-E6BA424E5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8687" y="2191806"/>
            <a:ext cx="6737003" cy="372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</a:t>
            </a:r>
            <a:r>
              <a:rPr kumimoji="1" lang="ja-JP" altLang="en-US"/>
              <a:t>のみ</a:t>
            </a:r>
            <a:r>
              <a:rPr kumimoji="1" lang="en-US" altLang="ja-JP" dirty="0"/>
              <a:t>,</a:t>
            </a:r>
            <a:r>
              <a:rPr kumimoji="1" lang="ja-JP" altLang="en-US"/>
              <a:t>気泡が粒子層上部に抜けていく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/>
              <a:t>粒子の密度</a:t>
            </a:r>
            <a:r>
              <a:rPr kumimoji="1" lang="en-US" altLang="ja-JP" dirty="0"/>
              <a:t>(</a:t>
            </a:r>
            <a:r>
              <a:rPr kumimoji="1" lang="ja-JP" altLang="en-US"/>
              <a:t>おもさ</a:t>
            </a:r>
            <a:r>
              <a:rPr kumimoji="1" lang="en-US" altLang="ja-JP" dirty="0"/>
              <a:t>)</a:t>
            </a:r>
            <a:r>
              <a:rPr kumimoji="1" lang="ja-JP" altLang="en-US"/>
              <a:t>と気泡の浮力のバランスで抜けかたがきまる</a:t>
            </a:r>
            <a:endParaRPr kumimoji="1" lang="en-US" altLang="ja-JP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7FA8E86F-45AD-6140-8146-FDFBF7B5FF97}"/>
              </a:ext>
            </a:extLst>
          </p:cNvPr>
          <p:cNvSpPr txBox="1"/>
          <p:nvPr/>
        </p:nvSpPr>
        <p:spPr>
          <a:xfrm>
            <a:off x="323528" y="320182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/>
              <a:t>ある程度の密度の物質が上部にあればスプラッシュを抑制できる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59778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99DAB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3768" y="2852936"/>
            <a:ext cx="4053136" cy="964703"/>
          </a:xfrm>
        </p:spPr>
        <p:txBody>
          <a:bodyPr/>
          <a:lstStyle/>
          <a:p>
            <a:pPr algn="ctr"/>
            <a:r>
              <a:rPr kumimoji="1" lang="en-US" altLang="ja-JP" sz="6000" dirty="0">
                <a:latin typeface="+mj-lt"/>
              </a:rPr>
              <a:t>Parameters</a:t>
            </a:r>
            <a:endParaRPr kumimoji="1" lang="ja-JP" altLang="en-US" sz="60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416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Physical properties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 xmlns:m="http://schemas.openxmlformats.org/officeDocument/2006/math">
                              <m:r>
                                <a:rPr lang="en-US" altLang="ja-JP" sz="1100" u="none" strike="noStrike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 1.8×</m:t>
                              </m:r>
                              <m:sSup>
                                <m:sSupPr>
                                  <m:ctrlPr>
                                    <a:rPr lang="en-US" altLang="ja-JP" sz="1100" i="1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−5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ja-JP" sz="1100" u="none" strike="noStrike" dirty="0">
                              <a:effectLst/>
                            </a:rPr>
                            <a:t> [Pa</a:t>
                          </a:r>
                          <a:r>
                            <a:rPr lang="ja-JP" altLang="en-US" sz="1100" u="none" strike="noStrike" dirty="0">
                              <a:effectLst/>
                            </a:rPr>
                            <a:t>・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s]</a:t>
                          </a:r>
                          <a:endParaRPr lang="en-US" altLang="ja-JP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100339" t="-102381" b="-5952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Calculation conditions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200790"/>
              </p:ext>
            </p:extLst>
          </p:nvPr>
        </p:nvGraphicFramePr>
        <p:xfrm>
          <a:off x="611560" y="1844824"/>
          <a:ext cx="7920880" cy="2756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Original</a:t>
                      </a:r>
                      <a:r>
                        <a:rPr lang="en-US" sz="1100" u="none" strike="noStrike" baseline="0" dirty="0">
                          <a:effectLst/>
                          <a:latin typeface="+mn-lt"/>
                        </a:rPr>
                        <a:t> particle size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u="none" strike="noStrike" dirty="0">
                          <a:effectLst/>
                          <a:latin typeface="+mn-lt"/>
                        </a:rPr>
                        <a:t>Calculated particle size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Coarse grain ratio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1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Number of particles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500 、000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System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Mono-dispersed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Grid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0.5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[mm]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Calculation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0.2 [s]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Suction velocity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300 [mm/s]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272820"/>
                  </a:ext>
                </a:extLst>
              </a:tr>
            </a:tbl>
          </a:graphicData>
        </a:graphic>
      </p:graphicFrame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836129"/>
              </p:ext>
            </p:extLst>
          </p:nvPr>
        </p:nvGraphicFramePr>
        <p:xfrm>
          <a:off x="611560" y="4857138"/>
          <a:ext cx="7920880" cy="969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Courant Number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0.2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Iteration limit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Inverse of sound velocity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50" charset="-128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0.1 [mm/s]</a:t>
                      </a: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4887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size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412776"/>
            <a:ext cx="6546304" cy="4909728"/>
          </a:xfrm>
          <a:prstGeom prst="rect">
            <a:avLst/>
          </a:prstGeom>
        </p:spPr>
      </p:pic>
      <p:cxnSp>
        <p:nvCxnSpPr>
          <p:cNvPr id="11" name="直線矢印コネクタ 10"/>
          <p:cNvCxnSpPr/>
          <p:nvPr/>
        </p:nvCxnSpPr>
        <p:spPr>
          <a:xfrm>
            <a:off x="3491880" y="2155806"/>
            <a:ext cx="144016" cy="185172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 flipH="1">
            <a:off x="4355976" y="1988840"/>
            <a:ext cx="360040" cy="2880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/>
          <p:cNvCxnSpPr/>
          <p:nvPr/>
        </p:nvCxnSpPr>
        <p:spPr>
          <a:xfrm>
            <a:off x="3591671" y="2562454"/>
            <a:ext cx="1440160" cy="29048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4860032" y="4089490"/>
            <a:ext cx="10017" cy="66150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>
            <a:off x="4211960" y="5517232"/>
            <a:ext cx="324036" cy="14401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/>
          <p:cNvCxnSpPr/>
          <p:nvPr/>
        </p:nvCxnSpPr>
        <p:spPr>
          <a:xfrm>
            <a:off x="3995936" y="4122209"/>
            <a:ext cx="94878" cy="13230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/>
          <p:cNvCxnSpPr/>
          <p:nvPr/>
        </p:nvCxnSpPr>
        <p:spPr>
          <a:xfrm flipV="1">
            <a:off x="4716016" y="5445224"/>
            <a:ext cx="216024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/>
          <p:cNvSpPr txBox="1"/>
          <p:nvPr/>
        </p:nvSpPr>
        <p:spPr>
          <a:xfrm>
            <a:off x="4244344" y="197162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4131731" y="2439343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15555" y="462788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4865040" y="434149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4131731" y="5589240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3202959" y="295855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50</a:t>
            </a:r>
            <a:endParaRPr kumimoji="1" lang="ja-JP" altLang="en-US" sz="10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824028" y="552731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6012160" y="5773540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[mm]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6952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ABD2E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2910644"/>
            <a:ext cx="8208912" cy="964703"/>
          </a:xfrm>
        </p:spPr>
        <p:txBody>
          <a:bodyPr/>
          <a:lstStyle/>
          <a:p>
            <a:pPr algn="ctr"/>
            <a:r>
              <a:rPr kumimoji="1" lang="en-US" altLang="ja-JP" sz="4800" dirty="0">
                <a:latin typeface="+mj-lt"/>
              </a:rPr>
              <a:t>Various Density</a:t>
            </a:r>
            <a:endParaRPr kumimoji="1" lang="ja-JP" altLang="en-US" sz="4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129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kumimoji="1" lang="en-US" altLang="ja-JP" dirty="0">
                <a:latin typeface="+mj-lt"/>
              </a:rPr>
              <a:t>Various Density</a:t>
            </a:r>
            <a:endParaRPr lang="ko-KR" altLang="en-US" dirty="0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446130"/>
              </p:ext>
            </p:extLst>
          </p:nvPr>
        </p:nvGraphicFramePr>
        <p:xfrm>
          <a:off x="611560" y="3356992"/>
          <a:ext cx="7920880" cy="720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802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02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02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80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4407"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case3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67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id="{395912C5-4328-E04F-B5E3-876B6EADD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50075"/>
              </p:ext>
            </p:extLst>
          </p:nvPr>
        </p:nvGraphicFramePr>
        <p:xfrm>
          <a:off x="606446" y="4653136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59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271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Particles</a:t>
            </a:r>
          </a:p>
        </p:txBody>
      </p:sp>
      <p:pic>
        <p:nvPicPr>
          <p:cNvPr id="5" name="particle（変換済み）">
            <a:hlinkClick r:id="" action="ppaction://media"/>
            <a:extLst>
              <a:ext uri="{FF2B5EF4-FFF2-40B4-BE49-F238E27FC236}">
                <a16:creationId xmlns:a16="http://schemas.microsoft.com/office/drawing/2014/main" id="{4B7D34E8-5D1F-D242-902D-649A8F85FA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670" y="2108700"/>
            <a:ext cx="7096660" cy="3919180"/>
          </a:xfrm>
          <a:prstGeom prst="rect">
            <a:avLst/>
          </a:prstGeom>
        </p:spPr>
      </p:pic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479D50D9-64F3-5A46-9E0B-4EDE29086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222634"/>
              </p:ext>
            </p:extLst>
          </p:nvPr>
        </p:nvGraphicFramePr>
        <p:xfrm>
          <a:off x="1619672" y="1262041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59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43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66408"/>
              </p:ext>
            </p:extLst>
          </p:nvPr>
        </p:nvGraphicFramePr>
        <p:xfrm>
          <a:off x="2317984" y="2060848"/>
          <a:ext cx="5835690" cy="492908"/>
        </p:xfrm>
        <a:graphic>
          <a:graphicData uri="http://schemas.openxmlformats.org/drawingml/2006/table">
            <a:tbl>
              <a:tblPr/>
              <a:tblGrid>
                <a:gridCol w="1945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6454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64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9" name="直線コネクタ 18"/>
          <p:cNvCxnSpPr/>
          <p:nvPr/>
        </p:nvCxnSpPr>
        <p:spPr>
          <a:xfrm>
            <a:off x="2317984" y="2553756"/>
            <a:ext cx="18865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>
            <a:cxnSpLocks/>
          </p:cNvCxnSpPr>
          <p:nvPr/>
        </p:nvCxnSpPr>
        <p:spPr>
          <a:xfrm>
            <a:off x="4258018" y="2553756"/>
            <a:ext cx="21378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/>
        </p:nvCxnSpPr>
        <p:spPr>
          <a:xfrm>
            <a:off x="6203756" y="2538777"/>
            <a:ext cx="14405" cy="23311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/>
          <p:cNvCxnSpPr/>
          <p:nvPr/>
        </p:nvCxnSpPr>
        <p:spPr>
          <a:xfrm flipH="1">
            <a:off x="8142521" y="2554569"/>
            <a:ext cx="1570" cy="23586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図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47" y="2307302"/>
            <a:ext cx="1559201" cy="1781944"/>
          </a:xfrm>
          <a:prstGeom prst="rect">
            <a:avLst/>
          </a:prstGeom>
        </p:spPr>
      </p:pic>
      <p:cxnSp>
        <p:nvCxnSpPr>
          <p:cNvPr id="32" name="直線矢印コネクタ 31"/>
          <p:cNvCxnSpPr/>
          <p:nvPr/>
        </p:nvCxnSpPr>
        <p:spPr>
          <a:xfrm flipH="1">
            <a:off x="1326620" y="1993931"/>
            <a:ext cx="293052" cy="12190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/>
              <a:t>Number of </a:t>
            </a:r>
            <a:r>
              <a:rPr kumimoji="1" lang="en-US" altLang="ja-JP" u="sng" dirty="0" err="1"/>
              <a:t>partilces</a:t>
            </a:r>
            <a:endParaRPr kumimoji="1" lang="en-US" altLang="ja-JP" u="sng" dirty="0"/>
          </a:p>
          <a:p>
            <a:pPr algn="ctr"/>
            <a:r>
              <a:rPr kumimoji="1" lang="en-US" altLang="ja-JP" u="sng" dirty="0"/>
              <a:t>in the die</a:t>
            </a:r>
            <a:r>
              <a:rPr kumimoji="1" lang="ja-JP" altLang="en-US" u="sng"/>
              <a:t> </a:t>
            </a:r>
            <a:r>
              <a:rPr kumimoji="1" lang="en-US" altLang="ja-JP" u="sng" dirty="0"/>
              <a:t>(0.2 [s])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0FAFB242-0D95-2A4C-837D-A5764C8A2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677307"/>
              </p:ext>
            </p:extLst>
          </p:nvPr>
        </p:nvGraphicFramePr>
        <p:xfrm>
          <a:off x="574947" y="4928326"/>
          <a:ext cx="7567569" cy="109938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24645">
                  <a:extLst>
                    <a:ext uri="{9D8B030D-6E8A-4147-A177-3AD203B41FA5}">
                      <a16:colId xmlns:a16="http://schemas.microsoft.com/office/drawing/2014/main" val="2741794300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890093672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843638139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3609849316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3288321141"/>
                    </a:ext>
                  </a:extLst>
                </a:gridCol>
                <a:gridCol w="1914332">
                  <a:extLst>
                    <a:ext uri="{9D8B030D-6E8A-4147-A177-3AD203B41FA5}">
                      <a16:colId xmlns:a16="http://schemas.microsoft.com/office/drawing/2014/main" val="77787783"/>
                    </a:ext>
                  </a:extLst>
                </a:gridCol>
              </a:tblGrid>
              <a:tr h="36646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密度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1500[kg/m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75713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61570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6031087"/>
                  </a:ext>
                </a:extLst>
              </a:tr>
              <a:tr h="366461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+mn-ea"/>
                        </a:rPr>
                        <a:t>3000[kg/m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+mn-ea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69758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83984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73328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8750629"/>
                  </a:ext>
                </a:extLst>
              </a:tr>
              <a:tr h="366461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sum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145554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98075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2788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15652</TotalTime>
  <Words>371</Words>
  <Application>Microsoft Macintosh PowerPoint</Application>
  <PresentationFormat>画面に合わせる (4:3)</PresentationFormat>
  <Paragraphs>128</Paragraphs>
  <Slides>13</Slides>
  <Notes>1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13</vt:i4>
      </vt:variant>
    </vt:vector>
  </HeadingPairs>
  <TitlesOfParts>
    <vt:vector size="21" baseType="lpstr">
      <vt:lpstr>맑은 고딕</vt:lpstr>
      <vt:lpstr>ＭＳ Ｐゴシック</vt:lpstr>
      <vt:lpstr>メイリオ</vt:lpstr>
      <vt:lpstr>Arial</vt:lpstr>
      <vt:lpstr>Calibri</vt:lpstr>
      <vt:lpstr>Cambria Math</vt:lpstr>
      <vt:lpstr>Office Theme</vt:lpstr>
      <vt:lpstr>Custom Design</vt:lpstr>
      <vt:lpstr>PowerPoint プレゼンテーション</vt:lpstr>
      <vt:lpstr>PowerPoint プレゼンテーション</vt:lpstr>
      <vt:lpstr>Physical properties</vt:lpstr>
      <vt:lpstr>Calculation conditions</vt:lpstr>
      <vt:lpstr>Object size</vt:lpstr>
      <vt:lpstr>PowerPoint プレゼンテーション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</vt:vector>
  </TitlesOfParts>
  <Company>Microsoft Corporation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吉田昂生</cp:lastModifiedBy>
  <cp:revision>202</cp:revision>
  <dcterms:created xsi:type="dcterms:W3CDTF">2014-04-01T16:35:38Z</dcterms:created>
  <dcterms:modified xsi:type="dcterms:W3CDTF">2018-07-30T06:08:31Z</dcterms:modified>
</cp:coreProperties>
</file>

<file path=docProps/thumbnail.jpeg>
</file>